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477" r:id="rId3"/>
    <p:sldId id="498" r:id="rId4"/>
    <p:sldId id="479" r:id="rId5"/>
    <p:sldId id="355" r:id="rId6"/>
    <p:sldId id="484" r:id="rId7"/>
    <p:sldId id="266" r:id="rId8"/>
    <p:sldId id="500" r:id="rId9"/>
    <p:sldId id="481" r:id="rId10"/>
    <p:sldId id="482" r:id="rId11"/>
    <p:sldId id="483" r:id="rId12"/>
    <p:sldId id="492" r:id="rId13"/>
    <p:sldId id="499" r:id="rId14"/>
    <p:sldId id="505" r:id="rId15"/>
    <p:sldId id="506" r:id="rId16"/>
    <p:sldId id="507" r:id="rId17"/>
    <p:sldId id="495" r:id="rId18"/>
    <p:sldId id="488" r:id="rId19"/>
    <p:sldId id="520" r:id="rId20"/>
    <p:sldId id="497" r:id="rId21"/>
    <p:sldId id="513" r:id="rId22"/>
    <p:sldId id="518" r:id="rId23"/>
    <p:sldId id="519" r:id="rId24"/>
    <p:sldId id="512" r:id="rId25"/>
    <p:sldId id="508" r:id="rId26"/>
    <p:sldId id="514" r:id="rId27"/>
    <p:sldId id="515" r:id="rId28"/>
    <p:sldId id="516" r:id="rId29"/>
    <p:sldId id="517" r:id="rId30"/>
    <p:sldId id="504" r:id="rId31"/>
    <p:sldId id="491" r:id="rId32"/>
    <p:sldId id="494" r:id="rId33"/>
    <p:sldId id="257" r:id="rId34"/>
    <p:sldId id="4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C338E8ED-EBBD-4783-B66D-6F83C3A80231}">
          <p14:sldIdLst>
            <p14:sldId id="258"/>
          </p14:sldIdLst>
        </p14:section>
        <p14:section name="Introduction" id="{843626F2-1448-4B04-9958-DF0167E8026D}">
          <p14:sldIdLst>
            <p14:sldId id="477"/>
            <p14:sldId id="498"/>
            <p14:sldId id="479"/>
            <p14:sldId id="355"/>
            <p14:sldId id="484"/>
          </p14:sldIdLst>
        </p14:section>
        <p14:section name="Polynomial Small Error" id="{725F8CF9-3F73-4D6F-A6B1-D851C58F36FB}">
          <p14:sldIdLst>
            <p14:sldId id="266"/>
            <p14:sldId id="500"/>
            <p14:sldId id="481"/>
            <p14:sldId id="482"/>
            <p14:sldId id="483"/>
            <p14:sldId id="492"/>
          </p14:sldIdLst>
        </p14:section>
        <p14:section name="Optimal Size &amp;&amp; Sub-constant Error" id="{D5A473A6-CB6B-4590-A331-A22587C1C984}">
          <p14:sldIdLst>
            <p14:sldId id="499"/>
            <p14:sldId id="505"/>
            <p14:sldId id="506"/>
            <p14:sldId id="507"/>
            <p14:sldId id="495"/>
            <p14:sldId id="488"/>
            <p14:sldId id="520"/>
            <p14:sldId id="497"/>
            <p14:sldId id="513"/>
            <p14:sldId id="518"/>
            <p14:sldId id="519"/>
            <p14:sldId id="512"/>
            <p14:sldId id="508"/>
            <p14:sldId id="514"/>
            <p14:sldId id="515"/>
            <p14:sldId id="516"/>
            <p14:sldId id="517"/>
            <p14:sldId id="504"/>
            <p14:sldId id="491"/>
          </p14:sldIdLst>
        </p14:section>
        <p14:section name="Ending" id="{76A7383D-36D2-42D4-8B8E-31206535C277}">
          <p14:sldIdLst>
            <p14:sldId id="494"/>
            <p14:sldId id="25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398"/>
    <a:srgbClr val="7AA41C"/>
    <a:srgbClr val="FFC000"/>
    <a:srgbClr val="58961A"/>
    <a:srgbClr val="D9D9D9"/>
    <a:srgbClr val="0680C3"/>
    <a:srgbClr val="FFF9EF"/>
    <a:srgbClr val="FFFCF7"/>
    <a:srgbClr val="FFF7EB"/>
    <a:srgbClr val="FF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6369" autoAdjust="0"/>
  </p:normalViewPr>
  <p:slideViewPr>
    <p:cSldViewPr snapToGrid="0">
      <p:cViewPr varScale="1">
        <p:scale>
          <a:sx n="64" d="100"/>
          <a:sy n="64" d="100"/>
        </p:scale>
        <p:origin x="5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72432-2C87-4F84-8679-40BD9941BAA9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45E6-AA04-49C9-83FF-A71B0AD4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F490-758B-7080-26D4-BB6A7E7A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77B00D-8CDB-C04C-10AB-C7C07D775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4A9FBA-BEF8-D28F-CF6A-07BFF97C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020E-A121-E5F2-544E-DD6774BF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F83-861D-5228-61B6-5CB37E9B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602DBE-BEB6-26B4-F9C4-35819616D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DDEE28-E6CE-1FFA-726D-1AE3B472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1D24A-DC8D-A517-9B86-B06DBDBDB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FB84E-58D5-8F1E-D13A-A47F7A3C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39A1BC-EE92-A4F3-8467-CA3EAC524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DC0E99-D0BA-B57C-3B75-0DB8F5E5E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F6556-DEC7-4800-A72F-CCE00EE5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F68FB-1398-DD2E-6CEE-39B78B37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EF7828-E004-1212-D7EE-79A9A67F9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AFC112-640B-3B88-2F18-8531B14EB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DE3AC-782D-D307-7F9F-543CCE819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C386D-7E43-CFFC-ECA5-E2F31B75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CC741-7560-4EEC-5D5A-0AC6BD866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DB10B1-25A5-FDC8-3BB9-45D15BC60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D8DEA-AA07-446A-0B60-B848342F3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EF07-E5FD-98D3-F96C-9BEE7052A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6FC1B2-4F42-3121-2616-7E589C92D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0C3EB7-5A88-7D63-46E0-6570A0AF0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4299D-0CB0-BFE5-6BC5-DE426E58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51C38-DC06-1247-34EB-5EC32E8C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3A6B26-1F2B-F0DC-9D90-EF2F13BC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653B4-392A-5C75-0537-44407D3FB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20854-3DFC-9036-96A8-F554A5F0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8474-109B-2B44-C6A0-52BADACF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48ADE6-09EB-B98E-22BB-CA484557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6F0236-91A5-A429-8196-27D7264DA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7B4B3-8AFE-7B6C-7196-F317D3AED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9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056C-68F1-D7D8-D543-E4D243D2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A9904-2527-5AB8-16F0-F437BDFD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3D2D45-C391-D943-F076-92A513AB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A436-AA43-860E-79DA-CD770000E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5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3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F29E3-0819-F4C1-BFAF-5E66AE70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875FC-229F-322B-D7A6-043493B92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C915-4D90-0D15-DA44-CD676792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510E-2E7C-269C-978E-E5372FCEE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0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1F52-B115-42A6-3BBB-1E6C813B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BFAD6-CA4F-ED96-35FF-25F6299E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9892-A2C8-0D2B-36F7-295DA0D9A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6C2A-BCF1-5B28-EE6E-C55DC9B9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BD88-80F8-BFA7-4DF6-DA04B49F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46FA9-CD4B-8E1F-C854-2AD868F5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333EF-6276-BA0B-F242-E1693999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15523-1BF4-7DED-E2EF-3A2802FBB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50-CE5F-4EF6-939A-E2C9BB511F56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FF63-C8F5-4841-95EC-45F36E16C3D8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CEA8-F592-4BA0-8C7B-61DE877B22CF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1CAC4-3C38-0EDC-3FDA-56956990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198E-799A-44E9-9ECB-BAB6187D599B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10527-CE56-8C3D-0139-802A3451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E16A-C6A0-BD07-BA76-188AE065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C3DF-D301-B185-F865-18E63E3D44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56A8BD-0332-4D29-8FDB-769C585CFE3C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7E6EE-D6E7-AD96-4186-9B7612841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775B-90F2-C182-9918-2F5F31C3B2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38C4-3AC4-4951-832F-D409D8664C0C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986F-0EEA-42A7-B96E-53BB5349C7B3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FADE-2AF0-4925-B816-16F9F3C4B046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E15F-C381-47BB-BD1D-C568826224F1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4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2370-E1EC-4833-86E0-E3DF3FC65F0C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1EC-6128-4C17-A1BA-30D5D977F0E2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8318-4A5D-4FED-AB5E-7CABD96039F4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4761-89CC-4D6E-AF0B-78DE0B64BBF9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F69-2029-41E1-8A0C-3B90300F1668}" type="datetime1">
              <a:rPr lang="en-US" altLang="zh-TW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50.png"/><Relationship Id="rId21" Type="http://schemas.openxmlformats.org/officeDocument/2006/relationships/image" Target="../media/image65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4.png"/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24" Type="http://schemas.openxmlformats.org/officeDocument/2006/relationships/image" Target="../media/image72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2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770.png"/><Relationship Id="rId19" Type="http://schemas.openxmlformats.org/officeDocument/2006/relationships/image" Target="../media/image6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1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85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40" Type="http://schemas.openxmlformats.org/officeDocument/2006/relationships/image" Target="../media/image82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2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40" Type="http://schemas.openxmlformats.org/officeDocument/2006/relationships/image" Target="../media/image88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9" Type="http://schemas.openxmlformats.org/officeDocument/2006/relationships/image" Target="../media/image60.png"/><Relationship Id="rId31" Type="http://schemas.openxmlformats.org/officeDocument/2006/relationships/image" Target="../media/image87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81.png"/><Relationship Id="rId30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1.png"/><Relationship Id="rId3" Type="http://schemas.openxmlformats.org/officeDocument/2006/relationships/image" Target="../media/image82.png"/><Relationship Id="rId21" Type="http://schemas.openxmlformats.org/officeDocument/2006/relationships/image" Target="../media/image62.png"/><Relationship Id="rId34" Type="http://schemas.openxmlformats.org/officeDocument/2006/relationships/image" Target="../media/image90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32" Type="http://schemas.openxmlformats.org/officeDocument/2006/relationships/image" Target="../media/image880.png"/><Relationship Id="rId37" Type="http://schemas.openxmlformats.org/officeDocument/2006/relationships/image" Target="../media/image93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8.png"/><Relationship Id="rId7" Type="http://schemas.openxmlformats.org/officeDocument/2006/relationships/image" Target="../media/image9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60.png"/><Relationship Id="rId5" Type="http://schemas.openxmlformats.org/officeDocument/2006/relationships/image" Target="../media/image95.png"/><Relationship Id="rId10" Type="http://schemas.openxmlformats.org/officeDocument/2006/relationships/image" Target="../media/image510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20.png"/><Relationship Id="rId19" Type="http://schemas.openxmlformats.org/officeDocument/2006/relationships/image" Target="../media/image60.png"/><Relationship Id="rId31" Type="http://schemas.openxmlformats.org/officeDocument/2006/relationships/image" Target="../media/image7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" Type="http://schemas.openxmlformats.org/officeDocument/2006/relationships/image" Target="../media/image98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19" Type="http://schemas.openxmlformats.org/officeDocument/2006/relationships/image" Target="../media/image105.png"/><Relationship Id="rId4" Type="http://schemas.openxmlformats.org/officeDocument/2006/relationships/image" Target="../media/image9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97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9" Type="http://schemas.openxmlformats.org/officeDocument/2006/relationships/image" Target="../media/image108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2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6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9" Type="http://schemas.openxmlformats.org/officeDocument/2006/relationships/image" Target="../media/image114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7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8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9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265" y="91045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Calibri (Body)"/>
                <a:cs typeface="Times New Roman" panose="02020603050405020304" pitchFamily="18" charset="0"/>
              </a:rPr>
              <a:t>Explicit Min-wise Hash Families with Optimal Size</a:t>
            </a:r>
            <a:endParaRPr lang="en-US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74C0353-887D-59AB-4350-DF315ADF52B7}"/>
              </a:ext>
            </a:extLst>
          </p:cNvPr>
          <p:cNvSpPr txBox="1"/>
          <p:nvPr/>
        </p:nvSpPr>
        <p:spPr>
          <a:xfrm>
            <a:off x="4615546" y="1775452"/>
            <a:ext cx="2722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 err="1">
                <a:latin typeface="Calibri (Body)"/>
              </a:rPr>
              <a:t>Shengtang</a:t>
            </a:r>
            <a:r>
              <a:rPr lang="en-US" altLang="zh-TW" sz="2600" dirty="0">
                <a:latin typeface="Calibri (Body)"/>
              </a:rPr>
              <a:t> Huang*</a:t>
            </a:r>
            <a:endParaRPr lang="en-US" altLang="zh-CN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79C2D15-4807-1F1E-E6BA-0065A3C186C5}"/>
              </a:ext>
            </a:extLst>
          </p:cNvPr>
          <p:cNvSpPr txBox="1"/>
          <p:nvPr/>
        </p:nvSpPr>
        <p:spPr>
          <a:xfrm>
            <a:off x="1475775" y="1775453"/>
            <a:ext cx="1626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Xue Chen*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49A56CB-E9D1-393F-1444-2665F6EFF988}"/>
              </a:ext>
            </a:extLst>
          </p:cNvPr>
          <p:cNvSpPr txBox="1"/>
          <p:nvPr/>
        </p:nvSpPr>
        <p:spPr>
          <a:xfrm>
            <a:off x="9374691" y="1775451"/>
            <a:ext cx="1067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Xin Li</a:t>
            </a:r>
            <a:r>
              <a:rPr lang="en-US" altLang="zh-TW" sz="2600" dirty="0">
                <a:latin typeface="Calibri (Body)"/>
              </a:rPr>
              <a:t>†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5581C-36DE-31EB-E41E-83076155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40" y="2250044"/>
            <a:ext cx="2998363" cy="269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BD6D0-236F-B012-C720-9D9538B3373B}"/>
              </a:ext>
            </a:extLst>
          </p:cNvPr>
          <p:cNvPicPr>
            <a:picLocks/>
          </p:cNvPicPr>
          <p:nvPr/>
        </p:nvPicPr>
        <p:blipFill>
          <a:blip r:embed="rId4"/>
          <a:srcRect b="20802"/>
          <a:stretch>
            <a:fillRect/>
          </a:stretch>
        </p:blipFill>
        <p:spPr>
          <a:xfrm>
            <a:off x="911525" y="2250044"/>
            <a:ext cx="2651990" cy="2690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6D3B7-064C-8AD4-DE43-2E7CEFD9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81" t="11512"/>
          <a:stretch>
            <a:fillRect/>
          </a:stretch>
        </p:blipFill>
        <p:spPr>
          <a:xfrm rot="5400000">
            <a:off x="4627951" y="2263071"/>
            <a:ext cx="2678042" cy="265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D1A4A-9357-4311-62EF-95998258449D}"/>
              </a:ext>
            </a:extLst>
          </p:cNvPr>
          <p:cNvSpPr txBox="1"/>
          <p:nvPr/>
        </p:nvSpPr>
        <p:spPr>
          <a:xfrm>
            <a:off x="2909291" y="5118314"/>
            <a:ext cx="6115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alibri (Body)"/>
              </a:rPr>
              <a:t>* University of Science and Technology of China</a:t>
            </a:r>
          </a:p>
          <a:p>
            <a:pPr algn="ctr"/>
            <a:r>
              <a:rPr lang="en-US" altLang="zh-CN" sz="2400" dirty="0">
                <a:latin typeface="Calibri (Body)"/>
                <a:cs typeface="Arial" panose="020B0604020202020204" pitchFamily="34" charset="0"/>
              </a:rPr>
              <a:t>† Johns Hopkins University</a:t>
            </a:r>
            <a:endParaRPr lang="en-US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032D-EBFC-ED2C-B9C5-25AA64C8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58CC8-B348-87DB-83EB-D98AE0F3581A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combinatorial-rectangles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⊆[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Conclusion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cs typeface="Times New Roman" panose="02020603050405020304" pitchFamily="18" charset="0"/>
                  </a:rPr>
                  <a:t>An</a:t>
                </a:r>
                <a:r>
                  <a:rPr lang="en-US" altLang="zh-TW" sz="2400" b="0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is a min-wise hash family with multiplicative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/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)]≈1/|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B70B42-08FA-0039-E126-C410C2FB87DF}"/>
              </a:ext>
            </a:extLst>
          </p:cNvPr>
          <p:cNvCxnSpPr>
            <a:stCxn id="4" idx="3"/>
          </p:cNvCxnSpPr>
          <p:nvPr/>
        </p:nvCxnSpPr>
        <p:spPr>
          <a:xfrm flipV="1">
            <a:off x="3866324" y="4452730"/>
            <a:ext cx="646042" cy="248905"/>
          </a:xfrm>
          <a:prstGeom prst="straightConnector1">
            <a:avLst/>
          </a:prstGeom>
          <a:ln w="19050">
            <a:solidFill>
              <a:srgbClr val="07A3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6D5A-C214-0FF8-8AC2-5F3DB53C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F4792C-C93F-B79C-5A9F-E2A902B48F9F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Theorem [Gopalan,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 </a:t>
                </a:r>
                <a:endParaRPr lang="en-US" altLang="zh-TW" sz="2400" b="1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with seed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Corollary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 min-wise hash family of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blipFill>
                <a:blip r:embed="rId3"/>
                <a:stretch>
                  <a:fillRect l="-888" t="-2067" b="-2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B6EA-2377-FF98-C124-1BD97BAE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FAB4B-ECE9-C6C6-5ED8-E8D3D318DA60}"/>
              </a:ext>
            </a:extLst>
          </p:cNvPr>
          <p:cNvSpPr txBox="1"/>
          <p:nvPr/>
        </p:nvSpPr>
        <p:spPr>
          <a:xfrm>
            <a:off x="540407" y="404984"/>
            <a:ext cx="10040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Gap between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Multiplicative and Additive Errors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Min-wise hash family is a PRG with </a:t>
                </a:r>
                <a:r>
                  <a:rPr lang="en-US" altLang="zh-CN" sz="2400" b="1" i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error!</a:t>
                </a:r>
                <a:endParaRPr lang="en-US" altLang="zh-TW" sz="240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Problem:</a:t>
                </a:r>
                <a:r>
                  <a:rPr lang="en-US" altLang="zh-TW" sz="24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additive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 Even for constant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would be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we want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shorter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seed length, like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then it is </a:t>
                </a:r>
                <a:r>
                  <a:rPr lang="en-US" altLang="zh-TW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not 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enough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apply the PRG for combinatorial rectangles directly.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blipFill>
                <a:blip r:embed="rId2"/>
                <a:stretch>
                  <a:fillRect l="-777" r="-333" b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0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A89C-55F1-982C-907D-CD6DD0D1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D11BAA-173E-4871-B5B0-E4AC97585595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Optimal Size &amp;&amp; Sub-constant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+mn-lt"/>
              </a:rPr>
              <a:t>Our Approach 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[Chen, Huang, Li ’2025]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3AA7-B36E-4BA7-6BA2-B03AB5ED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/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000" b="1" baseline="300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st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S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TEP 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–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ALLS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INTO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Use constant-wise independence to split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into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several tiny blocks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each block only needs a small size family.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477" t="-3986" b="-652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BB9B0A38-8426-65C8-7FC3-1E7EE29CC917}"/>
              </a:ext>
            </a:extLst>
          </p:cNvPr>
          <p:cNvSpPr txBox="1"/>
          <p:nvPr/>
        </p:nvSpPr>
        <p:spPr>
          <a:xfrm>
            <a:off x="981879" y="2598003"/>
            <a:ext cx="5393254" cy="16619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2</a:t>
            </a:r>
            <a:r>
              <a:rPr lang="en-US" altLang="zh-TW" sz="3000" b="1" baseline="30000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nd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–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ECYCLE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the Nisan-Zuckerman PRG and a 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special extractor to recycle randomness between blocks.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BE7ADA9-299B-CBF7-CC25-571D921061A3}"/>
              </a:ext>
            </a:extLst>
          </p:cNvPr>
          <p:cNvSpPr txBox="1"/>
          <p:nvPr/>
        </p:nvSpPr>
        <p:spPr>
          <a:xfrm>
            <a:off x="981879" y="4720221"/>
            <a:ext cx="5393254" cy="166199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3</a:t>
            </a:r>
            <a:r>
              <a:rPr lang="en-US" altLang="zh-TW" sz="3000" b="1" baseline="30000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rd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– D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OMAIN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PRGs for c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ombinatorial rectangles and the special extractor to further reduce the error.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/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74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769D-A2D6-0ACF-712A-9717FC5D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32F68-77F5-9233-E7F5-5C0A542BC5EA}"/>
              </a:ext>
            </a:extLst>
          </p:cNvPr>
          <p:cNvSpPr txBox="1"/>
          <p:nvPr/>
        </p:nvSpPr>
        <p:spPr>
          <a:xfrm>
            <a:off x="540407" y="404984"/>
            <a:ext cx="540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Two Level Hash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/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Balls into Bins: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small max-load,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concentration.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/ℓ, 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∈[ℓ]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small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blipFill>
                <a:blip r:embed="rId2"/>
                <a:stretch>
                  <a:fillRect l="-1847" t="-2682" r="-4688" b="-344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/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7DBEC-CBC9-0B71-528B-6DB24862D9C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202485" y="2025648"/>
            <a:ext cx="0" cy="1465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/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8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/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/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/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8BD1E-847F-0A62-3342-DD01626F28FB}"/>
              </a:ext>
            </a:extLst>
          </p:cNvPr>
          <p:cNvCxnSpPr>
            <a:cxnSpLocks/>
          </p:cNvCxnSpPr>
          <p:nvPr/>
        </p:nvCxnSpPr>
        <p:spPr>
          <a:xfrm flipH="1">
            <a:off x="4866498" y="2015138"/>
            <a:ext cx="1999657" cy="1413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DF2CA33-4A46-1B8E-B9E3-F73F6EB41F5E}"/>
              </a:ext>
            </a:extLst>
          </p:cNvPr>
          <p:cNvCxnSpPr>
            <a:cxnSpLocks/>
          </p:cNvCxnSpPr>
          <p:nvPr/>
        </p:nvCxnSpPr>
        <p:spPr>
          <a:xfrm>
            <a:off x="7537190" y="2015138"/>
            <a:ext cx="1739069" cy="1475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/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0A4BEB3-4D7C-BCCD-D172-D9B8173D76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2485" y="4115175"/>
            <a:ext cx="0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67FF0D-375A-39E7-4A86-9D6B86C56F20}"/>
              </a:ext>
            </a:extLst>
          </p:cNvPr>
          <p:cNvCxnSpPr>
            <a:cxnSpLocks/>
          </p:cNvCxnSpPr>
          <p:nvPr/>
        </p:nvCxnSpPr>
        <p:spPr>
          <a:xfrm>
            <a:off x="4887912" y="4247577"/>
            <a:ext cx="1765136" cy="1522602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33DDFA-FA24-C824-2E91-1BD06FCDA48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1923" y="4115175"/>
            <a:ext cx="1524337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/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/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/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 from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blipFill>
                <a:blip r:embed="rId11"/>
                <a:stretch>
                  <a:fillRect l="-351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/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/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Each Block: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is small, there exists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blipFill>
                <a:blip r:embed="rId13"/>
                <a:stretch>
                  <a:fillRect l="-1847" t="-8920" r="-1847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F43BD4E9-AEAF-4035-05EA-9AEBF3637B7D}"/>
              </a:ext>
            </a:extLst>
          </p:cNvPr>
          <p:cNvSpPr txBox="1"/>
          <p:nvPr/>
        </p:nvSpPr>
        <p:spPr>
          <a:xfrm>
            <a:off x="9458285" y="2401426"/>
            <a:ext cx="291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Constant-wise independence</a:t>
            </a:r>
            <a:endParaRPr lang="en-US" altLang="zh-TW" sz="2400" b="0" dirty="0">
              <a:solidFill>
                <a:srgbClr val="FF000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6" grpId="0"/>
      <p:bldP spid="9" grpId="0"/>
      <p:bldP spid="10" grpId="0"/>
      <p:bldP spid="24" grpId="0"/>
      <p:bldP spid="39" grpId="0"/>
      <p:bldP spid="40" grpId="0"/>
      <p:bldP spid="45" grpId="0"/>
      <p:bldP spid="46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D091-B422-49BF-2064-B003BC89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0C635-6E9D-DFE4-C67A-254B942BA0CB}"/>
              </a:ext>
            </a:extLst>
          </p:cNvPr>
          <p:cNvSpPr txBox="1"/>
          <p:nvPr/>
        </p:nvSpPr>
        <p:spPr>
          <a:xfrm>
            <a:off x="540407" y="404984"/>
            <a:ext cx="643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Split into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Several Small Blocks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/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b="0" dirty="0" err="1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blipFill>
                <a:blip r:embed="rId5"/>
                <a:stretch>
                  <a:fillRect l="-3158" b="-17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/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blipFill>
                <a:blip r:embed="rId7"/>
                <a:stretch>
                  <a:fillRect b="-546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/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AB011B0-C8E1-1909-6E04-36031D97541A}"/>
              </a:ext>
            </a:extLst>
          </p:cNvPr>
          <p:cNvSpPr/>
          <p:nvPr/>
        </p:nvSpPr>
        <p:spPr>
          <a:xfrm>
            <a:off x="8050698" y="4062486"/>
            <a:ext cx="2246241" cy="42552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F7E6075-CE6D-58A3-62A3-A1A358593445}"/>
              </a:ext>
            </a:extLst>
          </p:cNvPr>
          <p:cNvSpPr txBox="1"/>
          <p:nvPr/>
        </p:nvSpPr>
        <p:spPr>
          <a:xfrm>
            <a:off x="5589565" y="3973117"/>
            <a:ext cx="2384999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！"/>
            </a:pP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Require many random bits.</a:t>
            </a:r>
          </a:p>
        </p:txBody>
      </p:sp>
    </p:spTree>
    <p:extLst>
      <p:ext uri="{BB962C8B-B14F-4D97-AF65-F5344CB8AC3E}">
        <p14:creationId xmlns:p14="http://schemas.microsoft.com/office/powerpoint/2010/main" val="1738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ED13E-9871-9AF3-7571-DE3615BB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939B42-CB20-03C2-3B1E-C74962A3976E}"/>
              </a:ext>
            </a:extLst>
          </p:cNvPr>
          <p:cNvPicPr>
            <a:picLocks/>
          </p:cNvPicPr>
          <p:nvPr/>
        </p:nvPicPr>
        <p:blipFill>
          <a:blip r:embed="rId2"/>
          <a:srcRect b="14381"/>
          <a:stretch>
            <a:fillRect/>
          </a:stretch>
        </p:blipFill>
        <p:spPr>
          <a:xfrm>
            <a:off x="1639957" y="2256183"/>
            <a:ext cx="8467039" cy="4601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E81C2-54D6-C1AA-CAB6-9E648EC560B3}"/>
              </a:ext>
            </a:extLst>
          </p:cNvPr>
          <p:cNvSpPr txBox="1"/>
          <p:nvPr/>
        </p:nvSpPr>
        <p:spPr>
          <a:xfrm>
            <a:off x="540407" y="404984"/>
            <a:ext cx="647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Read-once Branching Program</a:t>
            </a:r>
            <a:endParaRPr lang="en-US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/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{0,1}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blipFill>
                <a:blip r:embed="rId3"/>
                <a:stretch>
                  <a:fillRect l="-4327" t="-4245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/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C62B2C-58E2-D4F7-2B69-50FA8AAE8904}"/>
              </a:ext>
            </a:extLst>
          </p:cNvPr>
          <p:cNvCxnSpPr>
            <a:cxnSpLocks/>
          </p:cNvCxnSpPr>
          <p:nvPr/>
        </p:nvCxnSpPr>
        <p:spPr>
          <a:xfrm>
            <a:off x="3289852" y="3026465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786E8EA-B1A4-7AE2-1D79-1B6372D42019}"/>
              </a:ext>
            </a:extLst>
          </p:cNvPr>
          <p:cNvCxnSpPr>
            <a:cxnSpLocks/>
          </p:cNvCxnSpPr>
          <p:nvPr/>
        </p:nvCxnSpPr>
        <p:spPr>
          <a:xfrm>
            <a:off x="4154557" y="3855223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7EAE90-F249-CEF4-4E1D-C86F0D6F0D1A}"/>
              </a:ext>
            </a:extLst>
          </p:cNvPr>
          <p:cNvCxnSpPr>
            <a:cxnSpLocks/>
          </p:cNvCxnSpPr>
          <p:nvPr/>
        </p:nvCxnSpPr>
        <p:spPr>
          <a:xfrm>
            <a:off x="5050459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BD5B50-237D-10FA-C8C3-9D9997EF1BCB}"/>
              </a:ext>
            </a:extLst>
          </p:cNvPr>
          <p:cNvCxnSpPr>
            <a:cxnSpLocks/>
          </p:cNvCxnSpPr>
          <p:nvPr/>
        </p:nvCxnSpPr>
        <p:spPr>
          <a:xfrm>
            <a:off x="5873476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119EF4E-7C7C-6F01-4F03-9DFEC263CA53}"/>
              </a:ext>
            </a:extLst>
          </p:cNvPr>
          <p:cNvCxnSpPr>
            <a:cxnSpLocks/>
          </p:cNvCxnSpPr>
          <p:nvPr/>
        </p:nvCxnSpPr>
        <p:spPr>
          <a:xfrm>
            <a:off x="6781250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EA7A060-5CF1-BBC0-3FAD-EAF77A6273AA}"/>
              </a:ext>
            </a:extLst>
          </p:cNvPr>
          <p:cNvCxnSpPr>
            <a:cxnSpLocks/>
          </p:cNvCxnSpPr>
          <p:nvPr/>
        </p:nvCxnSpPr>
        <p:spPr>
          <a:xfrm>
            <a:off x="7604267" y="4683981"/>
            <a:ext cx="908131" cy="169694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/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=(1,0,0,0,0,1)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76A-F566-6AF4-D023-35F522CA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6E30A0B-44E3-1B99-B3A9-D456E70D1B38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D12B5A24-BF4E-8A2D-62F5-564191C52EA2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387230A7-4A89-C4A3-E92C-0628770492A8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8703C1C2-5177-F879-1AE8-3E4FADBEAD3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C052F6A-EFD7-8B99-7DCF-B186BC63F815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53C0C20-9C8A-040E-2C3F-FB01EB43C4FD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B204BC5-3896-8F0C-BE96-EBF43AC88E7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79E592F-2CD7-AF2E-F681-1AA2F3F477D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70759A37-2C0C-5680-91F0-15CB1AC6155F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5CBC06-1466-798D-4CBF-DEEBC4AAA04A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0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2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70DCB9D7-32E5-ED61-7614-00C4E61678F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830FBF0-EA73-AE4F-E1A4-4100851EA9B3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5F3A6DB-C68A-8B18-0DF8-39A0E0636CF4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9326B3-F1EF-D325-2C69-ADECDB3A686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2A2AD91-20AD-9C9F-918E-1DC670A3F811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6046D74-638E-D400-F2E1-42B87A56CDD5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A11BA3C-CF0B-237B-2E08-4846711626C5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0BE7986-4973-EC20-87E0-F5C20A1D7073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F3AABF2-67A5-1BFD-C794-A6DE68FDF6B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3987A7-0DB8-1DEA-7D36-19324BF13FD2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19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B6C4C433-AB58-9314-51EB-C022A07E8739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6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46" grpId="0"/>
      <p:bldP spid="47" grpId="0"/>
      <p:bldP spid="54" grpId="0"/>
      <p:bldP spid="55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D588A-20DB-01AE-D3D8-E6FD690D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ECE8C-44F8-5F46-9837-1A46225BEDDA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D1B759E7-121E-9AF3-E5F2-7C6C15366D53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CB40E261-5B1E-A7EF-8925-F77FEAE5A395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52071052-1218-7C3D-FA99-C2CC894D3BB8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FFB28C4-BC1A-3013-768E-5B117D34565B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642D37D-0258-A50B-4D55-E6B178157B2B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16C374-970F-EC32-17CE-6E0B1F19AB92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879FB287-3EFF-8B76-BB26-449171E03070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367C7A1-B137-E5C4-00AD-4BDD7BC0BC3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AADED8-F9EC-A492-FF00-7A4D2408FBC3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3321DFD-06CB-BB3A-3C21-EA73F2B43BD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598512D-237F-F2DA-B019-BAB5D1FD8D1E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23535FC-2508-F17D-18FB-B5DFA82C2983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3C52A4C9-CFDB-EEF2-A6A0-D8B3F160DF18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60BAA90F-DFBC-2F83-8FD3-E282316BE396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67D906E8-E3E2-027D-656A-EAA61AFBBB54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2FD5334-5377-6EE8-C79A-9684640858C6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6E47E437-1D1A-27C6-E01D-AFBE7CA4CB3C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0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9E9E8CF-4EAA-F92E-3330-B026A6DC892D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D90CE43-B5BD-2461-C0E5-774CFFC8F1E5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2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39E29F32-0C62-B297-5B94-0832CF19229E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28B77F0-F554-CCC0-E0E1-D10517DA3651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03D1FA1-F1CC-4D7D-E209-57A9EA121C94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7AC8795-B998-25CA-238D-C8632B9945D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2A9FA7E6-B6F9-35D6-C352-835C692D1FAC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715D847-DD09-56EE-E935-3D2639723BBB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E1AB051-AD0F-A8D1-7A4D-0BD001F67D7A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C58114D-136F-1295-3B53-7715ED51BE40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9667677-465E-ED0D-0A45-723BE0BEE704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4330B06-5FA5-A631-3071-721F32F1B04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4C5D3118-3732-7DAD-C13E-426577C173D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CD9DBD0-8B2E-5F6A-E262-C095E7983EBC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1C27C14-577E-B8A6-396C-8328764FBB5F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9AF0DA2-1085-D947-4691-36482C9A633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AB0BF3B2-189D-43D8-9EF2-71A78F249D90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98B67491-4744-5173-50F3-74BBFF9099C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1898E3A0-36A6-294B-13AC-810387081F10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19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/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/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200" b="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are correlated</a:t>
                </a:r>
                <a:endParaRPr lang="en-US" altLang="zh-TW" sz="22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blipFill>
                <a:blip r:embed="rId21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/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AB8CCFB1-DA48-7F33-BAE1-D93F880EF0A0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66DB305A-C96B-945E-2867-3D6CB1A29FB8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66DB305A-C96B-945E-2867-3D6CB1A2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052FE9E-9CD4-7087-C838-640A9C749F3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052FE9E-9CD4-7087-C838-640A9C74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A5A9B06F-A9E9-B175-3C04-654EC4783E5A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A5A9B06F-A9E9-B175-3C04-654EC478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DB20935D-0DD5-B5A0-926E-2958EF2F70E1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DB20935D-0DD5-B5A0-926E-2958EF2F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[Broder,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Charikar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Frieze,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Mitzenmacher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’00])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blipFill>
                <a:blip r:embed="rId2"/>
                <a:stretch>
                  <a:fillRect l="-888" t="-1416" r="-610" b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E0CB-5D7C-81C6-4BFF-85C73AE2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A4952-7DDE-F165-AF46-9BE56CB8C98F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(Extractor)</a:t>
                </a:r>
                <a:endParaRPr lang="en-US" altLang="zh-TW" sz="24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-extractor, if for any random source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min-entropy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it holds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Nisan-Zuckerman PRG: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blipFill>
                <a:blip r:embed="rId2"/>
                <a:stretch>
                  <a:fillRect l="-888" t="-1747" r="-832" b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79C9-AD9F-AE1D-702A-FB50F3AE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908EC-DB62-9F2C-812F-B63DCB4931E8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76959FD-D25B-8210-A3A9-3051403D2253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55B6A5-918E-40AF-4F70-241A522C776C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6A2EBD-E772-4C05-3EF8-C673B42E6DAC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144EB5C-C5AB-4F17-FA51-186A9FAFDB68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4F70028-54FB-7AF2-83C6-178484C5E25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6DD6B6F6-3913-9972-69D2-932B058852D2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CF59775-963A-D608-14AC-02B13B548461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6BCA6FCB-7293-4DAB-101F-94D3069EFEDA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C25A8D2-F22C-3B3C-D749-4DC018D84CBE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35552A5-BADC-110C-B74A-C066588A029B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A9A4E09-462F-8E72-6E77-95C59BAF89E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78308B-D773-8CAA-BEEB-8F077C1BB0CF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A41E014-25BB-F8FF-C431-AEEE33C11C63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47E5D5A-161F-8754-6979-5FB4656638BD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99825C-FB42-CA56-2FD8-6F09E91FE9BF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3D9928-F9D7-345B-8594-AFE7B3B8615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0D4FCD3-8835-42DE-A1CF-7A0FE111153B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B77A9AEF-CA51-A18B-FD8F-805A1333C66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B8D4F4A-F28E-A2E6-F664-9600F6321AD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9D99D88-1EC8-F037-9F7D-7F904E1BD972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4FCDE02-184B-E178-5572-C3CD46F336E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CCC304F6-BEA6-CCBA-A9CE-FCF834E4DD6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2305C78B-F9BA-2DF0-0537-825367390E6F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7BF853D-63B1-B13A-9FFF-995A4D797525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76C8981-269E-7B2B-8EFE-2078355014CF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58438CE-6499-9DDA-0259-877518A0203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DF789A2-63D0-0D87-37B8-0B5597F7BEC5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3057503-3AD2-66F1-C009-12CE167C5092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11973E10-DBB6-D30D-37BC-F8BCAE229A11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ABF821AA-AA60-052B-7C90-707FEFC4818A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32EBB58F-F5DC-C50D-FC8E-27F5391C151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F917859A-E5BF-106D-193C-9160AC073DA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6E3986C4-968F-2CCF-9E3A-3515539FBEFF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大括号 2">
            <a:extLst>
              <a:ext uri="{FF2B5EF4-FFF2-40B4-BE49-F238E27FC236}">
                <a16:creationId xmlns:a16="http://schemas.microsoft.com/office/drawing/2014/main" id="{C6A58E5B-5E8D-7D31-747C-742A0458FE7B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3B1B6CB5-E75F-7BC1-9059-234DCC6767FE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6F28C7DB-10AD-0253-BA79-C7EF7A3B5854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0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EA27B-2300-EC6B-7F02-C3B6CD8DF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86CE9-F723-C80B-FC77-0388E43B62BA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1B44DC34-DD01-52DA-6E39-090031625CA6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DA5EE0CF-4659-DF24-4F28-E5033479AAE9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4F41D04-882D-8652-796A-504765DB0E96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3907D2E-CD76-A004-161B-8FFB98FD8BE7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850D74-E151-F721-FC8B-3156D1E30D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F059108-6C88-8C29-6D5E-C6BC2A8E886C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8D571805-451D-D1D8-F71E-79495043BD23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217FC418-228D-F0DB-204D-C44D8B53604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4D99945E-08AF-4A44-1FF9-2B8351167DDB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8608CD-EB5F-1638-AFE2-CB5D6B52843F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BB62F49A-D38C-F02F-68C4-D2481B21ACC1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6B9691-3B61-98F0-42EC-76BE10DE1D30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CEE59E-EDE2-7E61-3338-B3D84BB8487A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E8830030-84AA-29EF-56C8-9A134A594015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B2865F-48B6-EE56-F0FB-DFC7AE304391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FC85249-04E7-B96B-E36A-B6FE3E9A43F8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6FE522B-6F17-750D-DC5C-B59A818CAD1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739EA7A-9B61-DDFB-502F-54EF79AEE5F2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698C7DDF-B57F-3A8E-9E91-09C83534BF2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36B9AAC-C5E5-9EE7-89C0-87C6F5BEBCEC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EC088EB-8854-3F6D-73E9-FBE7A67FB74A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18064BE-855E-3851-F053-A55BDE29F6A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C8B53-8A88-4FE6-2D2D-CAD2BA209DFF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94753237-9F3E-EBB2-398B-53F4636C727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AC4FA8F-1134-64CA-B2FD-B796BA633E8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C52C07F-9716-C64B-FBB0-30B12EDB5D4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5DEAA5D-9521-1C9A-C223-3ED103CCC266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F4E4B78-7833-363E-6090-5065247B7A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269EA6C-D216-562F-1162-D3DAE56D9CC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44B31B62-DCB3-1AA1-4DB9-B551E239BFFB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F3627824-891E-5A42-7B19-097404DB282D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B942401B-B50E-CF0D-4EE7-FBE23336B8A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9478AC0D-3F36-2EDE-92FE-14F2AAAA4E3D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C54058D-EA7B-8623-D0D5-1113EEFD5896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F04D92B3-9E85-38E4-D4FC-9C5D32E20D06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12F38BC-30DB-A1A2-602D-F16C9D4BCECA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FA3474A-215A-BC9D-C842-4EA1FEB7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blipFill>
                <a:blip r:embed="rId29"/>
                <a:stretch>
                  <a:fillRect b="-83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23B55FF-27C2-23C5-BF22-0D21182F3AC8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/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≈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683277F-D847-5173-5CD3-C1481C47D603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2892283" y="2624134"/>
            <a:ext cx="95743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45" grpId="0"/>
      <p:bldP spid="5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C132-BB13-5A68-8749-91CFD40C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292301-793C-751F-F46D-C649D945FC64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B65946BF-C500-D1D2-0D49-A07FF40BCBB3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2F360DE4-F78A-8E9A-FCE7-B3F7C195F15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3E8740-DE1F-3A55-6A5F-F7DB6696FC43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E84A161-1414-D99A-F71F-851D4CA740E8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50A6503-2CBC-2BCA-1972-085DD03E35D3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866F4C-F896-4161-5BAF-0F3D976C692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0B9FAFB-9A15-B40A-A7B7-0F70C8CC3956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8E02F40-9D0B-0672-2F10-7D6DA4FBAD8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37263445-508A-1818-C394-CA6AD69864E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C107D34-D4CA-79D1-2030-16155A8EE308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09A472AA-0D4D-124C-B49F-40C59595817D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9D64194-9708-E920-A4BC-0232CC8096A7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481818A-331D-6F1F-7F1E-51ED4C664421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80BAA9E-826D-6F37-7EEF-CEBC7E75A14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2BE0F0D-3BEF-63F0-3BFC-DFDC5B673D34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958B56-1BDE-DBCB-95AA-FB692A8F41CB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A493BF3-3C1D-FC1F-8F39-D4D7B99CAF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63E5131-2FA6-3007-5612-392D1FBDC40E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AA1CE41-BFA8-B3B1-48F1-58B2C8A821BA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BC88248-333F-B50B-72D1-3E322A183BF4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B5321D6-B291-C6CA-9852-FBE4E1D3083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089359C-BA27-C59C-BE34-DE60932D7E03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A491C0AF-E4EA-2471-344B-167BF8662B8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43188FDD-AB66-3753-44CF-E4D970848AE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1EDBBA5-2C04-DFB8-07ED-A69F4016E83E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FA2D3D0-7DF3-8E61-009C-07AF0BC8E1E7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24A4349-6C94-8224-7A31-FF030CBB7A6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90408F5A-E3F4-EAAC-AAE1-74AD1D5F0C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E37040F-0551-58C9-76DB-C6EFC5C75FC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64C45024-8167-8987-B23F-2D0E3DBD49A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084108F-AC01-9A6F-CC72-4CE3AA682D25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0992A7C-57A9-473D-0AD2-36E08A3AA04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3F125C8A-EB79-5930-F513-872AEC4186F2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19FA266-CAE2-5A04-1283-CBFEF99A178B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5396BF6-37F1-8F5B-8D3F-469E622F1187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87F9B6D-F706-B356-1884-7136B2941A9A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3F832926-2CDB-0CC4-B685-482C0D19C79B}"/>
                  </a:ext>
                </a:extLst>
              </p:cNvPr>
              <p:cNvSpPr txBox="1"/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C4470F15-6779-4071-B92B-EB144AE66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blipFill>
                <a:blip r:embed="rId31"/>
                <a:stretch>
                  <a:fillRect b="-1786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CCD7EDA-D32A-EBBA-2983-9A68C6AF5982}"/>
                  </a:ext>
                </a:extLst>
              </p:cNvPr>
              <p:cNvSpPr txBox="1"/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04EBDC5-A6AD-849B-AE4E-87E2AA9C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blipFill>
                <a:blip r:embed="rId36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D2497E7E-3BE3-E298-F12D-308BD7B4FAC7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7522-6638-791F-0869-1C2A6A7D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54A0-71E9-9332-0FFA-EA9514FEBF77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B08551F-F5A9-99D4-0137-330D3A6B8B7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E7E62A8-AC70-15B8-94C5-63AEB05E6690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E8D4233-9906-C9F3-5ED0-659C9601B13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4DCCCE9-5BCD-FBC7-243E-14B1E68FC372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088ACBD-BEDB-326C-C2C9-59EE633AB75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CDAFEC85-9C1A-97FC-BAB0-3EBF25288EC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50A939B1-3AE4-99EE-412B-FF114E63E8C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ABDCF648-8A18-91AC-3070-D52EB2D2048D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4B8ECAD-7715-948C-839C-7C0C203F216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3445EC0-52EF-515E-D3EB-8F55822BA6D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BB145C8-97B1-6DCC-4F92-4A0FC274AAF3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C7037BCF-7AE1-7564-6ECE-984C9E02AC6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060D94D7-7F5B-45ED-89C8-ECA22E979F91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A189890-C139-EB5A-9E29-385BF45B671B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9B45DB-A807-D769-8EF7-A9EE6B58F71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DC4BD25-2831-4A44-7CE2-E4B09B7D702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71816E1-6B73-2457-7210-69A92F9053B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07629F4-A4EE-18EC-089A-F5C7C99BE02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06634B8-9C20-1662-040B-BA8FA8AF7345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D0AE5FC-E53C-EAA3-8A0A-894F1E0A5F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347745-A3A8-8719-FB4E-37F63A801BF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58896BFE-62B6-2D9E-AF24-AF35632F95A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C8F158CD-A1BE-80B7-7A77-E38CE9319A6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252D49B-FDD3-53DF-7F2A-1740883A377D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FA77300-6EC7-1840-981F-C0F1AE717BFB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831DA1C-CB0E-E2CC-2575-0CB2AD1B8C97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ABCC117E-4D0F-06BE-60C4-301EA01FCF8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92B4F1D-CD1C-EF1A-798C-E05B3530918D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3E7252CD-D031-C1BD-FC07-03031525505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8BF83F-F662-AD17-5AD2-703B01A6A314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9D1DBC7-0779-CFE1-5B22-236E92315BCC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7471517-558E-CE23-355E-524309BC763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7B3A94AC-D281-9EB6-6D26-020777EB82D2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/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blipFill>
                <a:blip r:embed="rId33"/>
                <a:stretch>
                  <a:fillRect b="-4587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/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blipFill>
                <a:blip r:embed="rId37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7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9A4-DACB-7564-28F4-3DF603D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6BB11-16A8-EAB2-D916-FAE87D539B25}"/>
              </a:ext>
            </a:extLst>
          </p:cNvPr>
          <p:cNvSpPr txBox="1"/>
          <p:nvPr/>
        </p:nvSpPr>
        <p:spPr>
          <a:xfrm>
            <a:off x="540407" y="404984"/>
            <a:ext cx="898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One bin is S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ensitive to Multiplicative Error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/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NZPRG</m:t>
                    </m:r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ExtErr</m:t>
                    </m:r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blipFill>
                <a:blip r:embed="rId5"/>
                <a:stretch>
                  <a:fillRect t="-6040" b="-16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/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/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/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≤1/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⟹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SimSun" panose="02010600030101010101" pitchFamily="2" charset="-122"/>
                  <a:buChar char="！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very small, and it makes this bin very sensitive to multiplicative error.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blipFill>
                <a:blip r:embed="rId11"/>
                <a:stretch>
                  <a:fillRect l="-506" b="-98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4A3A0FF-6ACD-AFC6-9A3D-BA7F2513604C}"/>
              </a:ext>
            </a:extLst>
          </p:cNvPr>
          <p:cNvSpPr/>
          <p:nvPr/>
        </p:nvSpPr>
        <p:spPr>
          <a:xfrm>
            <a:off x="4581940" y="4770169"/>
            <a:ext cx="2723321" cy="70078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2E2121-E077-E84A-BEAA-08D2F0D6306A}"/>
              </a:ext>
            </a:extLst>
          </p:cNvPr>
          <p:cNvSpPr txBox="1"/>
          <p:nvPr/>
        </p:nvSpPr>
        <p:spPr>
          <a:xfrm>
            <a:off x="4422912" y="3866668"/>
            <a:ext cx="549633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﹖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We hope that this special bin does not need to pay for the error from extractor.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CD6A4BFB-0AD4-EDFD-48C4-333CC7500205}"/>
              </a:ext>
            </a:extLst>
          </p:cNvPr>
          <p:cNvSpPr/>
          <p:nvPr/>
        </p:nvSpPr>
        <p:spPr>
          <a:xfrm>
            <a:off x="5198167" y="4870175"/>
            <a:ext cx="2305877" cy="507045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813B-7185-FF24-8F44-39D777F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BAB41-BF3F-A35D-C8FD-87A851390B6E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B12F9FFB-B779-855E-D11B-DDA44E85880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1F0E6FE-ED65-CFF8-0FED-9CC005F96B3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7F4C8B0-6E72-694B-B1E9-FDD040C16BE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1A24F4-E541-18EE-8811-F4269052184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02DF2DF-E15A-C980-C586-0C6BE99E9F1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143CD19-C19A-0845-D67F-E63BFF092D5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017BA1F-323D-D60C-70F3-F24FC033284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DAE1FC4B-C39B-868C-9AA6-91934C6CD8C0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561544-E123-F905-DD39-04482554A864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B4BE331-D9F9-DE1B-0B27-846B53987E4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D15F545-191B-A66B-6471-4603D73E806F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30320A74-7BE7-AE5B-6224-3A84535F010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18C4FBE2-94D1-63A4-6CE3-58D2B9A03514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71921D0-E369-B7CC-D060-5C5863AC92AF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B2D6AA-5C73-17F4-9924-408E4991E85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542D332-2127-271A-D7DB-08D13879E7F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384E7E40-F55C-5C61-7BA7-A341751CB801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D1049C88-999A-A4C3-78B6-41D0281DDE6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CE798CE-38C1-36DA-E4F5-65D114BE78A3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196F449-911D-47CE-574D-41486E78B8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F6EF804-8D5A-304A-DB4E-4E57AB72B420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78B685B-E090-4795-1019-75D12F5CBB2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356B25E9-364B-993F-3D17-154358573232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6FE43EF-8C51-0ECF-D1BF-A1433F422E26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A28A2A6-13BF-CA46-587E-3BF01FAEF232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C0A9566-D30F-212A-9D4A-1A5283B0B23F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741065AC-56C9-E730-CB69-472CD08F173A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C3E0A1E-C0C7-7C03-3B2B-64A120DC6B30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A0BB241-61C2-7D2D-B8F5-B7CDB70C854E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EEA728D2-BBA2-A6C8-F6E7-D5C51B7B01F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5EB70A89-DCAA-88E4-DDC5-8FC402F54782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A6E00601-C95B-3EA7-78F0-3CFB68836FF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2977ADB2-9136-AD70-8C84-B901252712D1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8025A3D-B8A0-681E-7D7D-8EF13DA3DD13}"/>
              </a:ext>
            </a:extLst>
          </p:cNvPr>
          <p:cNvSpPr/>
          <p:nvPr/>
        </p:nvSpPr>
        <p:spPr>
          <a:xfrm>
            <a:off x="3737537" y="3115035"/>
            <a:ext cx="4659441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/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 (or correspondingly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) are symmetric.</a:t>
                </a:r>
                <a:endParaRPr lang="en-US" altLang="zh-TW" sz="22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blipFill>
                <a:blip r:embed="rId28"/>
                <a:stretch>
                  <a:fillRect l="-1327" t="-4615" r="-3151" b="-1307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6192E119-A8E2-BD02-C1CA-8B36F3FCDA1C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7D4E90-2F8E-F2C6-DB16-45D662392054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A0AE5C-8D62-E94D-0CF1-E2E8B8FBDBDD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51B4-07BD-03BE-D8DF-5CB5D82B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1A47D-A14E-728D-FFFE-69F66FA9E7D5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D01D404-C3E8-5080-80B4-7EA843E34E3C}"/>
              </a:ext>
            </a:extLst>
          </p:cNvPr>
          <p:cNvSpPr/>
          <p:nvPr/>
        </p:nvSpPr>
        <p:spPr>
          <a:xfrm rot="16200000">
            <a:off x="6770577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/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C1955C9B-196E-3FAB-CDFE-F048503A0D69}"/>
              </a:ext>
            </a:extLst>
          </p:cNvPr>
          <p:cNvSpPr/>
          <p:nvPr/>
        </p:nvSpPr>
        <p:spPr>
          <a:xfrm rot="16200000">
            <a:off x="10126108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/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F86EB089-6C55-FDAA-D7AB-E0059F622675}"/>
              </a:ext>
            </a:extLst>
          </p:cNvPr>
          <p:cNvSpPr/>
          <p:nvPr/>
        </p:nvSpPr>
        <p:spPr>
          <a:xfrm rot="16200000">
            <a:off x="2900648" y="-15626"/>
            <a:ext cx="241402" cy="4229694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/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F56F06AE-1D29-3EE8-B659-9F9B3249C9F5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63CC186-0CB6-82F8-BEB8-A26D16AA3A2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14BA236-2A06-0465-FA59-C1B1AF5A90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2A2576A-C225-8F5E-6449-04ACB3B50270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8F5EE43-8951-F40F-055F-6B66C7F40A4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137A7059-B539-1BDC-A5A9-FFB557015B47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909BDFF-AEF1-3915-62A0-9A4D210DC405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03000DE6-FA94-CFA7-556F-B0F54254B65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1B937DA-7EF7-6D96-2786-F31946232DEB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46E05EB-ABFE-A079-30F2-723A417CBF03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DB666629-A117-EA8C-7804-8A00F9FD32CA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C94BA70-0FF7-2D78-332A-CC85D990605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F4BBB036-75CE-61AA-10C6-49834BD640F7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911BF84-E9C0-AC24-5C32-15C0D999B62A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7532598-12B9-66F1-3B95-F550E189DA5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D050BE1-2620-B3E6-E463-002E5F0EAFF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26AF8F5-AD6F-FAF2-E2ED-2A95AAD9B9D7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008B3C5-00D5-9358-64E3-A5897FD2EE9C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2B3A84E-C00E-B69F-AB19-A25C5CA9A64B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9053618-1645-6172-2305-D796EDAC3328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8DF1693-FF67-8EC5-6ACE-0ABEA5999733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F4EFCD0-0104-3681-D24B-86A51B8562D1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1067613-0AE5-D902-B5C3-D70AE3368C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9F65E4D2-49E6-470E-762E-A7B336F16EC9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C06CE8-E79A-B808-61AA-DA3943D40BB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1D31F00-D4FB-4520-4D80-CEDF1752CD7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DA9E40B-5A00-BCE0-2B78-F84314B9EEB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/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6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4192-6D27-FFCF-55B0-CC52D891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B970D-F4A3-1AE3-401F-92F541BA3BF4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3728C43-8055-08E4-25B4-78F75B8BE5FC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A7F9E1D-EAAF-950B-378A-5CB31C09B6E7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A395748-9CDD-A257-F655-907FD19E9E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7767803-EB8E-63A3-761D-F18C2865D06F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05B6F85-12B3-2C11-FE60-2CDB41B2064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B9132881-CACC-58A6-14C8-A127FE5518E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9385EA3-F624-08D2-F46A-681DDC25274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223EDFEA-13EE-2D53-D722-BC956F4A58C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7D6806-6EC9-5D2F-B0B5-182AC335C2D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E904B7D-5A63-2389-4336-70D0FC7FF6F9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EB6E16F0-9E49-061D-9B9F-774A912089F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23D2BBC5-C939-C7CE-1616-21EACBB13E57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87BD26BF-0C12-A8CC-CDA1-169B04D2503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388678A-DA98-7E3E-883D-3660BAB56F1C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634AB8A-86D3-9AB9-80C3-D55D5F69BA6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0BF946-E3A0-9F2A-DBC1-88022F74546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4C2C077-3CAD-EB38-5ECE-D103B0EC093A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F8A3922-1EFE-06B5-D534-70FCAC9C0C68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914230-D825-F41D-A109-FDF493305C9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D99E206-1D00-DAD1-3331-05E7A1947AB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E25F40C-DAE3-E877-3CE9-87ED2217D74E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8673023-40F5-5CAF-C108-4B78157504BE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8240D7EE-2FC6-2280-E586-95B5B09DF907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79CBB69-5F1C-BE17-44DC-4973B3092CF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F1DBBDF-ABAA-47E6-C0AF-254F07BD9825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6E0FA928-EC35-BD4A-F7E7-C1811F0BF6D9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3B84E0B2-6332-49F3-43F2-C9D8EC1F3AFC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E69A0929-D4D7-CB5F-90F4-FCD4C7ABFD8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1AF63B6-F778-69E4-2A2A-96D686E59BAE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84ACF815-A40F-FA20-8848-4ABD93DCD611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8A64-7D70-6361-6692-4FBCA20A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02FF-C6A4-A7CF-36F9-503D3C847D06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46AB97-3624-4CF1-7971-B3C713F4AB4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D559F01-DB96-2FFF-7B0C-67D9D9DAB32F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BE93BE2-E798-286C-B3DE-F5DDD261FC8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B45578A-CB09-563F-89C7-67E9007818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3DCEDC0-314E-EB98-8A6F-EAE9E6ECE3A4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43DBA9F5-6ECA-D521-74E7-4F52A079830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06015AE8-A080-2D23-34FB-B7083B53070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EBE00EE5-72D3-AB3E-CE79-FF98B67FA4E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43FDDD4-BC33-8506-6518-821EE37A5357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2F0F98D-9B5A-61C2-2CD5-F1F876A796A7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581112-7560-8420-E2D1-B257DEDFCB0D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FBB380E6-6997-03DB-72BA-C62AE642886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AED3C2D9-7FD3-2EA8-2DF2-C458ED83FB8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EA9298-38E8-DFCB-AD78-4698416DDD95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B89B652-F4CB-8E95-633B-831FECE14D9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82C724-2CD0-0CB5-5546-453E5DF264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C78FDD1-83AE-F010-8D80-6710B63EF042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0B7D09C-3059-0791-1C0A-50A2CB66D4F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0E8CEF-8983-5E01-495B-57D48D364354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27F66BB-9DD0-9407-8B9A-A23860398E04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669A9CC-30B4-32F7-8F1E-9AE3EED98825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6F4E47-1C36-4E26-1574-3BABB5AE5208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33A4821-B419-1498-CC15-0586F66950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6DE27F47-5253-E7D4-0AC2-443DBF7169CF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2DE8DC-30F4-943F-A3E0-B2914A618728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159A2255-1DBF-A469-B8F7-480E98AFA79B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5F40E1BA-6EC2-5F9B-0AC2-7350C240B4F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strike="sngStrike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5B0C16D-1065-804C-01EA-ACDF8D6AC988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>
                    <a:latin typeface="Calibri (Body)"/>
                    <a:cs typeface="Times New Roman" panose="02020603050405020304" pitchFamily="18" charset="0"/>
                  </a:rPr>
                  <a:t>We expect </a:t>
                </a: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>
            <a:extLst>
              <a:ext uri="{FF2B5EF4-FFF2-40B4-BE49-F238E27FC236}">
                <a16:creationId xmlns:a16="http://schemas.microsoft.com/office/drawing/2014/main" id="{DD0768AB-2349-6901-356C-75AB816898D1}"/>
              </a:ext>
            </a:extLst>
          </p:cNvPr>
          <p:cNvSpPr/>
          <p:nvPr/>
        </p:nvSpPr>
        <p:spPr>
          <a:xfrm>
            <a:off x="826967" y="2395435"/>
            <a:ext cx="2305877" cy="507045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E95C-896B-191F-20C7-0A0486B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/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pc="3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3200" b="1" spc="300" dirty="0">
                    <a:latin typeface="Calibri (Body)"/>
                    <a:cs typeface="Times New Roman" panose="02020603050405020304" pitchFamily="18" charset="0"/>
                  </a:rPr>
                  <a:t>-min-wise Hash Family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blipFill>
                <a:blip r:embed="rId2"/>
                <a:stretch>
                  <a:fillRect t="-12500" r="-1912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-min-wise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Feigenblat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Porat,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Shiftan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’11])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blipFill>
                <a:blip r:embed="rId3"/>
                <a:stretch>
                  <a:fillRect l="-888" t="-1311" r="-610" b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257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EA2C-276D-3471-BF0B-FEF3C888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1865-C07C-3EE8-A626-F7F0140F2880}"/>
              </a:ext>
            </a:extLst>
          </p:cNvPr>
          <p:cNvSpPr txBox="1"/>
          <p:nvPr/>
        </p:nvSpPr>
        <p:spPr>
          <a:xfrm>
            <a:off x="540407" y="404984"/>
            <a:ext cx="367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Special Extractor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Lemma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satisfies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has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extractor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blipFill>
                <a:blip r:embed="rId3"/>
                <a:stretch>
                  <a:fillRect l="-888" t="-1114" r="-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/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F850334-AC33-FFE1-F17E-6918FFB9E92A}"/>
              </a:ext>
            </a:extLst>
          </p:cNvPr>
          <p:cNvSpPr/>
          <p:nvPr/>
        </p:nvSpPr>
        <p:spPr>
          <a:xfrm>
            <a:off x="3200400" y="2593303"/>
            <a:ext cx="2057400" cy="451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30020AA-8EDF-0377-255B-7D5A241D1BE3}"/>
              </a:ext>
            </a:extLst>
          </p:cNvPr>
          <p:cNvCxnSpPr>
            <a:cxnSpLocks/>
          </p:cNvCxnSpPr>
          <p:nvPr/>
        </p:nvCxnSpPr>
        <p:spPr>
          <a:xfrm>
            <a:off x="4216157" y="3044416"/>
            <a:ext cx="1389513" cy="563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竖起的大拇指手势 纯色填充">
            <a:extLst>
              <a:ext uri="{FF2B5EF4-FFF2-40B4-BE49-F238E27FC236}">
                <a16:creationId xmlns:a16="http://schemas.microsoft.com/office/drawing/2014/main" id="{3DDA832A-4324-CA97-2E0C-1FDA5EC31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5035" y="4942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D8D9-67FE-B56D-23F6-65FC55EF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C2375-61B2-0F5B-7893-8D5CC9E7045D}"/>
              </a:ext>
            </a:extLst>
          </p:cNvPr>
          <p:cNvSpPr txBox="1"/>
          <p:nvPr/>
        </p:nvSpPr>
        <p:spPr>
          <a:xfrm>
            <a:off x="540407" y="404984"/>
            <a:ext cx="3955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Domain Reduction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Use a 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-combinatorial rectangles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instead of </a:t>
                </a:r>
                <a:r>
                  <a:rPr lang="en-US" altLang="zh-TW" sz="2400" b="0" dirty="0" err="1"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Also need the special property of our extractor.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Help us to further reduce the error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blipFill>
                <a:blip r:embed="rId3"/>
                <a:stretch>
                  <a:fillRect l="-777" b="-2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3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789E-5388-9982-4717-4492748C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7105F-DB76-6E64-7256-68B3BAEC0194}"/>
              </a:ext>
            </a:extLst>
          </p:cNvPr>
          <p:cNvSpPr txBox="1"/>
          <p:nvPr/>
        </p:nvSpPr>
        <p:spPr>
          <a:xfrm>
            <a:off x="540407" y="404984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Summary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1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min-wise hash family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2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-min-wise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Technical Lemma (Extractor with Extra Properties)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Moreover,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satisfies 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922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330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3200" b="1" spc="300" dirty="0">
                <a:cs typeface="Arial" panose="020B0604020202020204" pitchFamily="34" charset="0"/>
              </a:rPr>
              <a:t>Open </a:t>
            </a:r>
            <a:r>
              <a:rPr lang="en-US" altLang="zh-CN" sz="3200" b="1" spc="300" dirty="0">
                <a:cs typeface="Arial" panose="020B0604020202020204" pitchFamily="34" charset="0"/>
              </a:rPr>
              <a:t>P</a:t>
            </a:r>
            <a:r>
              <a:rPr lang="en-US" sz="3200" b="1" spc="300" dirty="0">
                <a:cs typeface="Arial" panose="020B0604020202020204" pitchFamily="34" charset="0"/>
              </a:rPr>
              <a:t>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1757223"/>
            <a:ext cx="9849679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12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Smaller</a:t>
            </a:r>
            <a:r>
              <a:rPr lang="en-US" sz="2800" dirty="0"/>
              <a:t> error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3521557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Faster </a:t>
            </a:r>
            <a:r>
              <a:rPr lang="en-US" altLang="zh-CN" sz="2800" dirty="0"/>
              <a:t>evaluation time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/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12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/>
                  <a:t>Extending the result for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(like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/>
                  <a:t>)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/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Lower bound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-wise </a:t>
                </a:r>
                <a:r>
                  <a:rPr lang="en-US" altLang="zh-CN" sz="2800" dirty="0"/>
                  <a:t>independence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blipFill>
                <a:blip r:embed="rId3"/>
                <a:stretch>
                  <a:fillRect t="-962" b="-18269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:a16="http://schemas.microsoft.com/office/drawing/2014/main" id="{267BC74B-9124-4C07-A933-C46FE45DE856}"/>
              </a:ext>
            </a:extLst>
          </p:cNvPr>
          <p:cNvSpPr txBox="1"/>
          <p:nvPr/>
        </p:nvSpPr>
        <p:spPr>
          <a:xfrm>
            <a:off x="1013791" y="5225361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More applications </a:t>
            </a:r>
            <a:r>
              <a:rPr lang="en-US" sz="2800" dirty="0"/>
              <a:t>of the powerful Nisan-Zuckerman framework?</a:t>
            </a:r>
          </a:p>
        </p:txBody>
      </p:sp>
    </p:spTree>
    <p:extLst>
      <p:ext uri="{BB962C8B-B14F-4D97-AF65-F5344CB8AC3E}">
        <p14:creationId xmlns:p14="http://schemas.microsoft.com/office/powerpoint/2010/main" val="283069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1269" y="272750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latin typeface="Calibri (Body)"/>
                <a:cs typeface="Times New Roman" panose="02020603050405020304" pitchFamily="18" charset="0"/>
              </a:rPr>
              <a:t>Thank you for listening!</a:t>
            </a:r>
            <a:endParaRPr lang="en-US" sz="6600" dirty="0"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9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5F4-4A58-AFB5-F800-86384DFC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9F883-F6C6-E567-38B2-4CA210037D09}"/>
              </a:ext>
            </a:extLst>
          </p:cNvPr>
          <p:cNvSpPr txBox="1"/>
          <p:nvPr/>
        </p:nvSpPr>
        <p:spPr>
          <a:xfrm>
            <a:off x="540407" y="404984"/>
            <a:ext cx="852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Problem – A Good 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/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Evaluation Time: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time complexity 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hash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593" t="-4000" b="-6909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/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3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Small size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𝓗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equivalently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seed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length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(number of random bits used to generate a hash function).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blipFill>
                <a:blip r:embed="rId4"/>
                <a:stretch>
                  <a:fillRect l="-2593" t="-4000" r="-789" b="-690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Two ways for evaluating the quality of a hash family:</a:t>
                </a: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5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Construct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-)min-wise hash family with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short seed length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blipFill>
                <a:blip r:embed="rId5"/>
                <a:stretch>
                  <a:fillRect l="-777" t="-1288" b="-2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形 9" descr="指向右边的反手食指 纯色填充">
            <a:extLst>
              <a:ext uri="{FF2B5EF4-FFF2-40B4-BE49-F238E27FC236}">
                <a16:creationId xmlns:a16="http://schemas.microsoft.com/office/drawing/2014/main" id="{C8120348-DE7B-49BE-FD59-47836C00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87642" y="1998524"/>
            <a:ext cx="694417" cy="694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/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E</a:t>
                </a:r>
                <a:r>
                  <a:rPr lang="en-US" altLang="zh-TW" sz="23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XPLICITNESS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efficient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time) algorithm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the seed of the hash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blipFill>
                <a:blip r:embed="rId8"/>
                <a:stretch>
                  <a:fillRect l="-1509" t="-5116" b="-8837"/>
                </a:stretch>
              </a:blipFill>
              <a:ln w="190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1118193" cy="549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3/2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This was improved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by 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[Gopalan, </a:t>
                </a:r>
                <a:r>
                  <a:rPr lang="en-US" altLang="zh-TW" sz="2400" dirty="0" err="1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enough to have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seed length.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Feigenblat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Porat, 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Shiftan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 ’11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]: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(1/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sufficient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Pătraşcu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Thorup ’16]: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needed for min-wise hash.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Non-explicitly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No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construction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(and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-min-wise) 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sub-constant error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was known before.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1118193" cy="5493876"/>
              </a:xfrm>
              <a:prstGeom prst="rect">
                <a:avLst/>
              </a:prstGeom>
              <a:blipFill>
                <a:blip r:embed="rId3"/>
                <a:stretch>
                  <a:fillRect l="-768" t="-333" r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4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8B1-3828-D7B9-8FC4-C1F5FA14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47C0C-B228-5EF4-74B0-A62F8954EB56}"/>
              </a:ext>
            </a:extLst>
          </p:cNvPr>
          <p:cNvSpPr txBox="1"/>
          <p:nvPr/>
        </p:nvSpPr>
        <p:spPr>
          <a:xfrm>
            <a:off x="540407" y="404984"/>
            <a:ext cx="2565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Our Results</a:t>
            </a:r>
            <a:endParaRPr lang="en-US" altLang="zh-TW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/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We give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as well as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Reduce the space complexity of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algorithms that use min-wise hash families.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blipFill>
                <a:blip r:embed="rId3"/>
                <a:stretch>
                  <a:fillRect l="-779" t="-2222" b="-4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68283"/>
                  </p:ext>
                </p:extLst>
              </p:nvPr>
            </p:nvGraphicFramePr>
            <p:xfrm>
              <a:off x="366091" y="3539321"/>
              <a:ext cx="11459818" cy="31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Seed length with error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2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  <m:d>
                                    <m:dPr>
                                      <m:ctrlPr>
                                        <a:rPr lang="en-US" altLang="zh-CN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e>
                                          </m:func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altLang="zh-CN" sz="2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2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Calibri (Body)"/>
                              <a:cs typeface="Times New Roman" panose="02020603050405020304" pitchFamily="18" charset="0"/>
                            </a:rPr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200" dirty="0"/>
                            <a:t>-min-wise hash</a:t>
                          </a:r>
                          <a:r>
                            <a:rPr lang="en-US" altLang="zh-CN" sz="2200" baseline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CN" sz="2200" b="1" i="1" baseline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sz="2200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200" b="0" i="0" baseline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200" b="1" i="1" baseline="0" smtClean="0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i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68283"/>
                  </p:ext>
                </p:extLst>
              </p:nvPr>
            </p:nvGraphicFramePr>
            <p:xfrm>
              <a:off x="366091" y="3539321"/>
              <a:ext cx="11459818" cy="31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6" t="-4839" r="-138005" b="-3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Calibri (Body)"/>
                              <a:cs typeface="Times New Roman" panose="02020603050405020304" pitchFamily="18" charset="0"/>
                            </a:rPr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4839" r="-708" b="-3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51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92857" r="-186126" b="-1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92857" r="-708" b="-1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217742" r="-186126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217742" r="-708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317742" r="-186126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317742" r="-70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579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A49A7-0C47-4EB1-B2C3-658214188600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 err="1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Polynomially</a:t>
            </a:r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 Small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Saks, Srinivasan, Zhou, Zuckerman ’00] </a:t>
            </a:r>
            <a:r>
              <a:rPr lang="en-US" altLang="zh-CN" sz="2000" dirty="0">
                <a:latin typeface="+mn-lt"/>
              </a:rPr>
              <a:t>&amp;&amp;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[Gopalan, </a:t>
            </a:r>
            <a:r>
              <a:rPr lang="en-US" altLang="zh-CN" sz="2000" dirty="0" err="1">
                <a:solidFill>
                  <a:srgbClr val="7030A0"/>
                </a:solidFill>
                <a:latin typeface="+mn-lt"/>
              </a:rPr>
              <a:t>Yehudayoff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’20]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0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19CD-D3CE-796B-ED66-7E8F47B9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31098A-48A3-6F0B-0074-7035F27B7C81}"/>
              </a:ext>
            </a:extLst>
          </p:cNvPr>
          <p:cNvSpPr txBox="1"/>
          <p:nvPr/>
        </p:nvSpPr>
        <p:spPr>
          <a:xfrm>
            <a:off x="540407" y="404984"/>
            <a:ext cx="8909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Hash Family as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Pseudorandom Generator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73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Definition (Pseudorandom Generator)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-PRG for a family of functions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nor/>
                                </m:rPr>
                                <a:rPr lang="en-US" altLang="zh-TW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is called the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seed length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↔ 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sup>
                      </m:sSup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TW" sz="2800" b="0" dirty="0">
                  <a:solidFill>
                    <a:schemeClr val="accent2"/>
                  </a:solidFill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73836"/>
              </a:xfrm>
              <a:prstGeom prst="rect">
                <a:avLst/>
              </a:prstGeom>
              <a:blipFill>
                <a:blip r:embed="rId2"/>
                <a:stretch>
                  <a:fillRect l="-888" t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0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3639-D2EC-8651-80C9-25E855C7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844AE-A0AA-4B18-159C-4E546A9F8104}"/>
              </a:ext>
            </a:extLst>
          </p:cNvPr>
          <p:cNvSpPr txBox="1"/>
          <p:nvPr/>
        </p:nvSpPr>
        <p:spPr>
          <a:xfrm>
            <a:off x="540407" y="404984"/>
            <a:ext cx="1062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Decompose into Sum of C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ombinatorial</a:t>
            </a:r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(Combinatorial Rectangle)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→{0, 1}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-combinatorial-rectangle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Note that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analysis in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blipFill>
                <a:blip r:embed="rId3"/>
                <a:stretch>
                  <a:fillRect l="-888" t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E8123FC-499C-9803-BC06-EB3901270167}"/>
              </a:ext>
            </a:extLst>
          </p:cNvPr>
          <p:cNvSpPr/>
          <p:nvPr/>
        </p:nvSpPr>
        <p:spPr>
          <a:xfrm rot="16200000">
            <a:off x="8197784" y="2922315"/>
            <a:ext cx="340145" cy="3520242"/>
          </a:xfrm>
          <a:prstGeom prst="leftBrace">
            <a:avLst/>
          </a:prstGeom>
          <a:noFill/>
          <a:ln w="1778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/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+1,⋯,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TW" sz="25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5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combinatorial-rectangle</a:t>
                </a:r>
                <a:endParaRPr lang="en-US" altLang="zh-TW" sz="2500" b="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blipFill>
                <a:blip r:embed="rId4"/>
                <a:stretch>
                  <a:fillRect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7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FDF5E7"/>
      </a:lt2>
      <a:accent1>
        <a:srgbClr val="0680C3"/>
      </a:accent1>
      <a:accent2>
        <a:srgbClr val="07A398"/>
      </a:accent2>
      <a:accent3>
        <a:srgbClr val="90C221"/>
      </a:accent3>
      <a:accent4>
        <a:srgbClr val="E62601"/>
      </a:accent4>
      <a:accent5>
        <a:srgbClr val="FBA200"/>
      </a:accent5>
      <a:accent6>
        <a:srgbClr val="57687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11828</TotalTime>
  <Words>2927</Words>
  <Application>Microsoft Office PowerPoint</Application>
  <PresentationFormat>宽屏</PresentationFormat>
  <Paragraphs>542</Paragraphs>
  <Slides>34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Calibri (Body)</vt:lpstr>
      <vt:lpstr>新細明體</vt:lpstr>
      <vt:lpstr>SimSun</vt:lpstr>
      <vt:lpstr>幼圆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</dc:creator>
  <cp:lastModifiedBy>盛唐 黄</cp:lastModifiedBy>
  <cp:revision>1896</cp:revision>
  <dcterms:created xsi:type="dcterms:W3CDTF">2022-04-11T17:10:56Z</dcterms:created>
  <dcterms:modified xsi:type="dcterms:W3CDTF">2025-12-02T22:02:38Z</dcterms:modified>
</cp:coreProperties>
</file>